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0" r:id="rId4"/>
    <p:sldId id="262" r:id="rId5"/>
    <p:sldId id="263" r:id="rId6"/>
    <p:sldId id="267" r:id="rId7"/>
    <p:sldId id="269" r:id="rId8"/>
    <p:sldId id="271" r:id="rId9"/>
    <p:sldId id="284" r:id="rId10"/>
    <p:sldId id="273" r:id="rId11"/>
    <p:sldId id="281" r:id="rId12"/>
    <p:sldId id="282" r:id="rId13"/>
    <p:sldId id="283" r:id="rId14"/>
    <p:sldId id="274" r:id="rId15"/>
    <p:sldId id="275" r:id="rId16"/>
    <p:sldId id="276" r:id="rId17"/>
    <p:sldId id="277" r:id="rId18"/>
    <p:sldId id="278" r:id="rId19"/>
    <p:sldId id="279" r:id="rId20"/>
    <p:sldId id="28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57"/>
  </p:normalViewPr>
  <p:slideViewPr>
    <p:cSldViewPr snapToGrid="0" snapToObjects="1">
      <p:cViewPr varScale="1">
        <p:scale>
          <a:sx n="102" d="100"/>
          <a:sy n="102" d="100"/>
        </p:scale>
        <p:origin x="1920"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EA1193-6A5B-C54C-AC38-8361BB2E51A5}" type="datetimeFigureOut">
              <a:rPr lang="en-US" smtClean="0"/>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990E01-D721-6549-BC77-E03D09488394}" type="slidenum">
              <a:rPr lang="en-US" smtClean="0"/>
              <a:t>‹#›</a:t>
            </a:fld>
            <a:endParaRPr lang="en-US" dirty="0"/>
          </a:p>
        </p:txBody>
      </p:sp>
    </p:spTree>
    <p:extLst>
      <p:ext uri="{BB962C8B-B14F-4D97-AF65-F5344CB8AC3E}">
        <p14:creationId xmlns:p14="http://schemas.microsoft.com/office/powerpoint/2010/main" val="177355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EA1193-6A5B-C54C-AC38-8361BB2E51A5}" type="datetimeFigureOut">
              <a:rPr lang="en-US" smtClean="0"/>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990E01-D721-6549-BC77-E03D09488394}" type="slidenum">
              <a:rPr lang="en-US" smtClean="0"/>
              <a:t>‹#›</a:t>
            </a:fld>
            <a:endParaRPr lang="en-US" dirty="0"/>
          </a:p>
        </p:txBody>
      </p:sp>
    </p:spTree>
    <p:extLst>
      <p:ext uri="{BB962C8B-B14F-4D97-AF65-F5344CB8AC3E}">
        <p14:creationId xmlns:p14="http://schemas.microsoft.com/office/powerpoint/2010/main" val="173059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EA1193-6A5B-C54C-AC38-8361BB2E51A5}" type="datetimeFigureOut">
              <a:rPr lang="en-US" smtClean="0"/>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990E01-D721-6549-BC77-E03D09488394}" type="slidenum">
              <a:rPr lang="en-US" smtClean="0"/>
              <a:t>‹#›</a:t>
            </a:fld>
            <a:endParaRPr lang="en-US" dirty="0"/>
          </a:p>
        </p:txBody>
      </p:sp>
    </p:spTree>
    <p:extLst>
      <p:ext uri="{BB962C8B-B14F-4D97-AF65-F5344CB8AC3E}">
        <p14:creationId xmlns:p14="http://schemas.microsoft.com/office/powerpoint/2010/main" val="2607500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EA1193-6A5B-C54C-AC38-8361BB2E51A5}" type="datetimeFigureOut">
              <a:rPr lang="en-US" smtClean="0"/>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990E01-D721-6549-BC77-E03D09488394}" type="slidenum">
              <a:rPr lang="en-US" smtClean="0"/>
              <a:t>‹#›</a:t>
            </a:fld>
            <a:endParaRPr lang="en-US" dirty="0"/>
          </a:p>
        </p:txBody>
      </p:sp>
    </p:spTree>
    <p:extLst>
      <p:ext uri="{BB962C8B-B14F-4D97-AF65-F5344CB8AC3E}">
        <p14:creationId xmlns:p14="http://schemas.microsoft.com/office/powerpoint/2010/main" val="264344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EA1193-6A5B-C54C-AC38-8361BB2E51A5}" type="datetimeFigureOut">
              <a:rPr lang="en-US" smtClean="0"/>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990E01-D721-6549-BC77-E03D09488394}" type="slidenum">
              <a:rPr lang="en-US" smtClean="0"/>
              <a:t>‹#›</a:t>
            </a:fld>
            <a:endParaRPr lang="en-US" dirty="0"/>
          </a:p>
        </p:txBody>
      </p:sp>
    </p:spTree>
    <p:extLst>
      <p:ext uri="{BB962C8B-B14F-4D97-AF65-F5344CB8AC3E}">
        <p14:creationId xmlns:p14="http://schemas.microsoft.com/office/powerpoint/2010/main" val="177002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EA1193-6A5B-C54C-AC38-8361BB2E51A5}" type="datetimeFigureOut">
              <a:rPr lang="en-US" smtClean="0"/>
              <a:t>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990E01-D721-6549-BC77-E03D09488394}" type="slidenum">
              <a:rPr lang="en-US" smtClean="0"/>
              <a:t>‹#›</a:t>
            </a:fld>
            <a:endParaRPr lang="en-US" dirty="0"/>
          </a:p>
        </p:txBody>
      </p:sp>
    </p:spTree>
    <p:extLst>
      <p:ext uri="{BB962C8B-B14F-4D97-AF65-F5344CB8AC3E}">
        <p14:creationId xmlns:p14="http://schemas.microsoft.com/office/powerpoint/2010/main" val="24527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EA1193-6A5B-C54C-AC38-8361BB2E51A5}" type="datetimeFigureOut">
              <a:rPr lang="en-US" smtClean="0"/>
              <a:t>1/27/2023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E990E01-D721-6549-BC77-E03D09488394}" type="slidenum">
              <a:rPr lang="en-US" smtClean="0"/>
              <a:t>‹#›</a:t>
            </a:fld>
            <a:endParaRPr lang="en-US" dirty="0"/>
          </a:p>
        </p:txBody>
      </p:sp>
    </p:spTree>
    <p:extLst>
      <p:ext uri="{BB962C8B-B14F-4D97-AF65-F5344CB8AC3E}">
        <p14:creationId xmlns:p14="http://schemas.microsoft.com/office/powerpoint/2010/main" val="350299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EA1193-6A5B-C54C-AC38-8361BB2E51A5}" type="datetimeFigureOut">
              <a:rPr lang="en-US" smtClean="0"/>
              <a:t>1/27/2023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E990E01-D721-6549-BC77-E03D09488394}" type="slidenum">
              <a:rPr lang="en-US" smtClean="0"/>
              <a:t>‹#›</a:t>
            </a:fld>
            <a:endParaRPr lang="en-US" dirty="0"/>
          </a:p>
        </p:txBody>
      </p:sp>
    </p:spTree>
    <p:extLst>
      <p:ext uri="{BB962C8B-B14F-4D97-AF65-F5344CB8AC3E}">
        <p14:creationId xmlns:p14="http://schemas.microsoft.com/office/powerpoint/2010/main" val="1363933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EA1193-6A5B-C54C-AC38-8361BB2E51A5}" type="datetimeFigureOut">
              <a:rPr lang="en-US" smtClean="0"/>
              <a:t>1/27/2023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E990E01-D721-6549-BC77-E03D09488394}" type="slidenum">
              <a:rPr lang="en-US" smtClean="0"/>
              <a:t>‹#›</a:t>
            </a:fld>
            <a:endParaRPr lang="en-US" dirty="0"/>
          </a:p>
        </p:txBody>
      </p:sp>
    </p:spTree>
    <p:extLst>
      <p:ext uri="{BB962C8B-B14F-4D97-AF65-F5344CB8AC3E}">
        <p14:creationId xmlns:p14="http://schemas.microsoft.com/office/powerpoint/2010/main" val="2991003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EA1193-6A5B-C54C-AC38-8361BB2E51A5}" type="datetimeFigureOut">
              <a:rPr lang="en-US" smtClean="0"/>
              <a:t>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990E01-D721-6549-BC77-E03D09488394}" type="slidenum">
              <a:rPr lang="en-US" smtClean="0"/>
              <a:t>‹#›</a:t>
            </a:fld>
            <a:endParaRPr lang="en-US" dirty="0"/>
          </a:p>
        </p:txBody>
      </p:sp>
    </p:spTree>
    <p:extLst>
      <p:ext uri="{BB962C8B-B14F-4D97-AF65-F5344CB8AC3E}">
        <p14:creationId xmlns:p14="http://schemas.microsoft.com/office/powerpoint/2010/main" val="354057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EA1193-6A5B-C54C-AC38-8361BB2E51A5}" type="datetimeFigureOut">
              <a:rPr lang="en-US" smtClean="0"/>
              <a:t>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990E01-D721-6549-BC77-E03D09488394}" type="slidenum">
              <a:rPr lang="en-US" smtClean="0"/>
              <a:t>‹#›</a:t>
            </a:fld>
            <a:endParaRPr lang="en-US" dirty="0"/>
          </a:p>
        </p:txBody>
      </p:sp>
    </p:spTree>
    <p:extLst>
      <p:ext uri="{BB962C8B-B14F-4D97-AF65-F5344CB8AC3E}">
        <p14:creationId xmlns:p14="http://schemas.microsoft.com/office/powerpoint/2010/main" val="285408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A1193-6A5B-C54C-AC38-8361BB2E51A5}" type="datetimeFigureOut">
              <a:rPr lang="en-US" smtClean="0"/>
              <a:t>1/27/2023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90E01-D721-6549-BC77-E03D09488394}" type="slidenum">
              <a:rPr lang="en-US" smtClean="0"/>
              <a:t>‹#›</a:t>
            </a:fld>
            <a:endParaRPr lang="en-US" dirty="0"/>
          </a:p>
        </p:txBody>
      </p:sp>
    </p:spTree>
    <p:extLst>
      <p:ext uri="{BB962C8B-B14F-4D97-AF65-F5344CB8AC3E}">
        <p14:creationId xmlns:p14="http://schemas.microsoft.com/office/powerpoint/2010/main" val="258324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rowinghandsonkids.com" TargetMode="External"/><Relationship Id="rId7" Type="http://schemas.openxmlformats.org/officeDocument/2006/relationships/image" Target="../media/image15.jpeg"/><Relationship Id="rId2" Type="http://schemas.openxmlformats.org/officeDocument/2006/relationships/hyperlink" Target="http://www.skillbuildersonline.com" TargetMode="External"/><Relationship Id="rId1" Type="http://schemas.openxmlformats.org/officeDocument/2006/relationships/slideLayout" Target="../slideLayouts/slideLayout2.xml"/><Relationship Id="rId6" Type="http://schemas.openxmlformats.org/officeDocument/2006/relationships/hyperlink" Target="http://www.thehappyhandwriter.co.za/" TargetMode="External"/><Relationship Id="rId5" Type="http://schemas.openxmlformats.org/officeDocument/2006/relationships/hyperlink" Target="http://www.superduperinc.com/" TargetMode="External"/><Relationship Id="rId4" Type="http://schemas.openxmlformats.org/officeDocument/2006/relationships/hyperlink" Target="http://www.thesuperteacher.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825958"/>
            <a:ext cx="8229600" cy="2362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dirty="0"/>
              <a:t/>
            </a:r>
            <a:br>
              <a:rPr lang="en-US" sz="5000" dirty="0"/>
            </a:br>
            <a:r>
              <a:rPr lang="en-US" sz="5000" dirty="0"/>
              <a:t>Fine Motor Control and Functional Strategies to Develop these Skills</a:t>
            </a:r>
          </a:p>
        </p:txBody>
      </p:sp>
      <p:sp>
        <p:nvSpPr>
          <p:cNvPr id="5" name="Subtitle 2"/>
          <p:cNvSpPr txBox="1">
            <a:spLocks/>
          </p:cNvSpPr>
          <p:nvPr/>
        </p:nvSpPr>
        <p:spPr>
          <a:xfrm>
            <a:off x="1295400" y="5207000"/>
            <a:ext cx="6400800" cy="1117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i="1" dirty="0">
                <a:solidFill>
                  <a:schemeClr val="tx1">
                    <a:lumMod val="65000"/>
                    <a:lumOff val="35000"/>
                  </a:schemeClr>
                </a:solidFill>
              </a:rPr>
              <a:t>Presented by:  </a:t>
            </a:r>
            <a:r>
              <a:rPr lang="en-US" sz="2400" i="1" dirty="0">
                <a:solidFill>
                  <a:schemeClr val="tx1">
                    <a:lumMod val="65000"/>
                    <a:lumOff val="35000"/>
                  </a:schemeClr>
                </a:solidFill>
              </a:rPr>
              <a:t>Nicole Spinoso, OTR/L</a:t>
            </a:r>
          </a:p>
          <a:p>
            <a:endParaRPr lang="en-US" dirty="0"/>
          </a:p>
        </p:txBody>
      </p:sp>
      <p:pic>
        <p:nvPicPr>
          <p:cNvPr id="6" name="Picture 5"/>
          <p:cNvPicPr>
            <a:picLocks noChangeAspect="1"/>
          </p:cNvPicPr>
          <p:nvPr/>
        </p:nvPicPr>
        <p:blipFill>
          <a:blip r:embed="rId2"/>
          <a:stretch>
            <a:fillRect/>
          </a:stretch>
        </p:blipFill>
        <p:spPr>
          <a:xfrm>
            <a:off x="1714500" y="657497"/>
            <a:ext cx="5715000" cy="1143000"/>
          </a:xfrm>
          <a:prstGeom prst="rect">
            <a:avLst/>
          </a:prstGeom>
        </p:spPr>
      </p:pic>
    </p:spTree>
    <p:extLst>
      <p:ext uri="{BB962C8B-B14F-4D97-AF65-F5344CB8AC3E}">
        <p14:creationId xmlns:p14="http://schemas.microsoft.com/office/powerpoint/2010/main" val="2955391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556" y="253999"/>
            <a:ext cx="8748888" cy="6459951"/>
          </a:xfrm>
        </p:spPr>
        <p:txBody>
          <a:bodyPr>
            <a:noAutofit/>
          </a:bodyPr>
          <a:lstStyle/>
          <a:p>
            <a:pPr marL="137160" indent="0">
              <a:buNone/>
            </a:pPr>
            <a:r>
              <a:rPr lang="en-US" sz="2800" i="1" u="sng" dirty="0">
                <a:solidFill>
                  <a:srgbClr val="0070C0"/>
                </a:solidFill>
              </a:rPr>
              <a:t>What to look for</a:t>
            </a:r>
            <a:r>
              <a:rPr lang="en-US" sz="2800" i="1" dirty="0">
                <a:solidFill>
                  <a:srgbClr val="0070C0"/>
                </a:solidFill>
              </a:rPr>
              <a:t>: </a:t>
            </a:r>
            <a:endParaRPr lang="en-US" sz="2400" i="1" dirty="0"/>
          </a:p>
          <a:p>
            <a:r>
              <a:rPr lang="en-US" sz="2400" dirty="0"/>
              <a:t>Pencil held closer to the fingertips - not mid-finger or palm </a:t>
            </a:r>
          </a:p>
          <a:p>
            <a:r>
              <a:rPr lang="en-US" sz="2400" dirty="0"/>
              <a:t>Weight bearing through the forearm, not arm up in the air</a:t>
            </a:r>
          </a:p>
          <a:p>
            <a:r>
              <a:rPr lang="en-US" sz="2400" dirty="0"/>
              <a:t>Hand being placed closer to the point than mid-shaft of the pencil</a:t>
            </a:r>
          </a:p>
          <a:p>
            <a:r>
              <a:rPr lang="en-US" sz="2400" dirty="0"/>
              <a:t>Movements originating from the wrist and fingers, not the elbow and shoulder.</a:t>
            </a:r>
          </a:p>
          <a:p>
            <a:pPr marL="0" indent="0">
              <a:buNone/>
            </a:pPr>
            <a:r>
              <a:rPr lang="en-US" sz="2400" dirty="0"/>
              <a:t> </a:t>
            </a:r>
          </a:p>
          <a:p>
            <a:pPr marL="137160" indent="0">
              <a:buNone/>
            </a:pPr>
            <a:r>
              <a:rPr lang="en-US" sz="2400" i="1" u="sng" dirty="0">
                <a:solidFill>
                  <a:srgbClr val="0070C0"/>
                </a:solidFill>
              </a:rPr>
              <a:t>Strategies</a:t>
            </a:r>
            <a:r>
              <a:rPr lang="en-US" sz="2400" i="1" dirty="0">
                <a:solidFill>
                  <a:srgbClr val="0070C0"/>
                </a:solidFill>
              </a:rPr>
              <a:t>:</a:t>
            </a:r>
            <a:endParaRPr lang="en-US" sz="2400" dirty="0"/>
          </a:p>
          <a:p>
            <a:r>
              <a:rPr lang="en-US" sz="2400" dirty="0"/>
              <a:t>SMALL crayons and golf pencils (broken crayons) </a:t>
            </a:r>
          </a:p>
          <a:p>
            <a:r>
              <a:rPr lang="en-US" sz="2400" dirty="0"/>
              <a:t>Activities and games that encourage a pincer grasp pattern (small pegs, tweezers, clothes pins, etc.)</a:t>
            </a:r>
          </a:p>
          <a:p>
            <a:r>
              <a:rPr lang="en-US" sz="2400" dirty="0"/>
              <a:t>Drawing and coloring in a more vertical position such as on an easel or slant board. This helps with forearm weight bearing and wrist positioning.</a:t>
            </a:r>
          </a:p>
          <a:p>
            <a:endParaRPr lang="en-US" sz="2400" dirty="0"/>
          </a:p>
        </p:txBody>
      </p:sp>
    </p:spTree>
    <p:extLst>
      <p:ext uri="{BB962C8B-B14F-4D97-AF65-F5344CB8AC3E}">
        <p14:creationId xmlns:p14="http://schemas.microsoft.com/office/powerpoint/2010/main" val="397040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FF76-5F01-C342-9485-C87CDDF89DBE}"/>
              </a:ext>
            </a:extLst>
          </p:cNvPr>
          <p:cNvSpPr>
            <a:spLocks noGrp="1"/>
          </p:cNvSpPr>
          <p:nvPr>
            <p:ph type="title"/>
          </p:nvPr>
        </p:nvSpPr>
        <p:spPr>
          <a:xfrm>
            <a:off x="87682" y="274640"/>
            <a:ext cx="8373649" cy="1942468"/>
          </a:xfrm>
        </p:spPr>
        <p:txBody>
          <a:bodyPr>
            <a:normAutofit/>
          </a:bodyPr>
          <a:lstStyle/>
          <a:p>
            <a:r>
              <a:rPr lang="en-US" dirty="0">
                <a:solidFill>
                  <a:srgbClr val="C00000"/>
                </a:solidFill>
              </a:rPr>
              <a:t>    </a:t>
            </a:r>
            <a:r>
              <a:rPr lang="en-US" dirty="0">
                <a:solidFill>
                  <a:srgbClr val="0070C0"/>
                </a:solidFill>
              </a:rPr>
              <a:t>Technology and Fine Motor Skills:</a:t>
            </a:r>
            <a:br>
              <a:rPr lang="en-US" dirty="0">
                <a:solidFill>
                  <a:srgbClr val="0070C0"/>
                </a:solidFill>
              </a:rPr>
            </a:br>
            <a:endParaRPr lang="en-US" dirty="0">
              <a:solidFill>
                <a:srgbClr val="0070C0"/>
              </a:solidFill>
            </a:endParaRPr>
          </a:p>
        </p:txBody>
      </p:sp>
      <p:sp>
        <p:nvSpPr>
          <p:cNvPr id="3" name="Content Placeholder 2">
            <a:extLst>
              <a:ext uri="{FF2B5EF4-FFF2-40B4-BE49-F238E27FC236}">
                <a16:creationId xmlns:a16="http://schemas.microsoft.com/office/drawing/2014/main" id="{53864E73-5EDD-4D4B-97A9-061A37311BA9}"/>
              </a:ext>
            </a:extLst>
          </p:cNvPr>
          <p:cNvSpPr>
            <a:spLocks noGrp="1"/>
          </p:cNvSpPr>
          <p:nvPr>
            <p:ph idx="1"/>
          </p:nvPr>
        </p:nvSpPr>
        <p:spPr>
          <a:xfrm>
            <a:off x="263047" y="1503124"/>
            <a:ext cx="8567801" cy="5080238"/>
          </a:xfrm>
        </p:spPr>
        <p:txBody>
          <a:bodyPr>
            <a:normAutofit lnSpcReduction="10000"/>
          </a:bodyPr>
          <a:lstStyle/>
          <a:p>
            <a:r>
              <a:rPr lang="en-US" sz="2600" dirty="0"/>
              <a:t>A study undertaken in Taiwan and published in 2017, compared two groups of children.  The one group were exposed to Apps which was claiming as having the potential to improve fine motor skills.  The other group were given traditional materials like threading and lacing, scissors, and play dough, amongst others.</a:t>
            </a:r>
          </a:p>
          <a:p>
            <a:pPr>
              <a:lnSpc>
                <a:spcPct val="110000"/>
              </a:lnSpc>
            </a:pPr>
            <a:endParaRPr lang="en-US" dirty="0"/>
          </a:p>
          <a:p>
            <a:r>
              <a:rPr lang="en-US" sz="2600" dirty="0"/>
              <a:t>The findings revealed that the group who had used </a:t>
            </a:r>
            <a:r>
              <a:rPr lang="en-US" sz="2600" b="1" dirty="0"/>
              <a:t>traditional materials </a:t>
            </a:r>
            <a:r>
              <a:rPr lang="en-US" sz="2600" dirty="0"/>
              <a:t>to enhance fine motor skill development </a:t>
            </a:r>
            <a:r>
              <a:rPr lang="en-US" sz="2600" b="1" dirty="0"/>
              <a:t>achieved “significantly greater changes in fine motor precision, fine motor integration, manual dexterity and pinch strength </a:t>
            </a:r>
            <a:r>
              <a:rPr lang="en-US" sz="2600" dirty="0"/>
              <a:t>than did those in the touch screen group.”  </a:t>
            </a:r>
          </a:p>
          <a:p>
            <a:endParaRPr lang="en-US" dirty="0"/>
          </a:p>
        </p:txBody>
      </p:sp>
    </p:spTree>
    <p:extLst>
      <p:ext uri="{BB962C8B-B14F-4D97-AF65-F5344CB8AC3E}">
        <p14:creationId xmlns:p14="http://schemas.microsoft.com/office/powerpoint/2010/main" val="1676639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9539B-9AA7-FA40-A9A6-150B45681475}"/>
              </a:ext>
            </a:extLst>
          </p:cNvPr>
          <p:cNvSpPr>
            <a:spLocks noGrp="1"/>
          </p:cNvSpPr>
          <p:nvPr>
            <p:ph type="title"/>
          </p:nvPr>
        </p:nvSpPr>
        <p:spPr/>
        <p:txBody>
          <a:bodyPr>
            <a:normAutofit fontScale="90000"/>
          </a:bodyPr>
          <a:lstStyle/>
          <a:p>
            <a:r>
              <a:rPr lang="en-US" dirty="0">
                <a:solidFill>
                  <a:srgbClr val="C00000"/>
                </a:solidFill>
              </a:rPr>
              <a:t/>
            </a:r>
            <a:br>
              <a:rPr lang="en-US" dirty="0">
                <a:solidFill>
                  <a:srgbClr val="C00000"/>
                </a:solidFill>
              </a:rPr>
            </a:br>
            <a:endParaRPr lang="en-US" dirty="0">
              <a:solidFill>
                <a:srgbClr val="C00000"/>
              </a:solidFill>
            </a:endParaRPr>
          </a:p>
        </p:txBody>
      </p:sp>
      <p:sp>
        <p:nvSpPr>
          <p:cNvPr id="3" name="Content Placeholder 2">
            <a:extLst>
              <a:ext uri="{FF2B5EF4-FFF2-40B4-BE49-F238E27FC236}">
                <a16:creationId xmlns:a16="http://schemas.microsoft.com/office/drawing/2014/main" id="{EF7668B5-6B98-4843-8DDE-851F51483179}"/>
              </a:ext>
            </a:extLst>
          </p:cNvPr>
          <p:cNvSpPr>
            <a:spLocks noGrp="1"/>
          </p:cNvSpPr>
          <p:nvPr>
            <p:ph idx="1"/>
          </p:nvPr>
        </p:nvSpPr>
        <p:spPr>
          <a:xfrm>
            <a:off x="0" y="2379945"/>
            <a:ext cx="9056318" cy="4478054"/>
          </a:xfrm>
        </p:spPr>
        <p:txBody>
          <a:bodyPr>
            <a:normAutofit lnSpcReduction="10000"/>
          </a:bodyPr>
          <a:lstStyle/>
          <a:p>
            <a:r>
              <a:rPr lang="en-US" sz="2400" b="1" dirty="0"/>
              <a:t>The repetitive fine motor movements used on the tablet don’t require or promote the development of hand strength.  </a:t>
            </a:r>
            <a:r>
              <a:rPr lang="en-US" sz="2400" dirty="0"/>
              <a:t>Studies have shown that both male and female millennials have weaker hand strength than their counterparts 30 years ago.  </a:t>
            </a:r>
            <a:endParaRPr lang="en-US" sz="2600" dirty="0"/>
          </a:p>
          <a:p>
            <a:pPr marL="0" indent="0">
              <a:buNone/>
            </a:pPr>
            <a:endParaRPr lang="en-US" sz="2600" dirty="0"/>
          </a:p>
          <a:p>
            <a:r>
              <a:rPr lang="en-US" sz="2400" b="1" dirty="0"/>
              <a:t>We need our hands to develop a wide variety of manipulatory skills, movement repertoires, and strength. </a:t>
            </a:r>
            <a:r>
              <a:rPr lang="en-US" sz="2400" dirty="0"/>
              <a:t> If we consider the taping sweeping, dragging and zooming that are required to engage with a tablet or iPad, we need to ask if this covers the skills needed by our hands to perform the most basic of fine motor skills such as buttoning our jeans, through to the high-level manipulation required to master handwriting?</a:t>
            </a:r>
          </a:p>
          <a:p>
            <a:endParaRPr lang="en-US" dirty="0"/>
          </a:p>
        </p:txBody>
      </p:sp>
      <p:pic>
        <p:nvPicPr>
          <p:cNvPr id="4" name="Picture 3">
            <a:extLst>
              <a:ext uri="{FF2B5EF4-FFF2-40B4-BE49-F238E27FC236}">
                <a16:creationId xmlns:a16="http://schemas.microsoft.com/office/drawing/2014/main" id="{35F62B44-AEC9-D946-BBCD-95373C53DFA7}"/>
              </a:ext>
            </a:extLst>
          </p:cNvPr>
          <p:cNvPicPr>
            <a:picLocks noChangeAspect="1"/>
          </p:cNvPicPr>
          <p:nvPr/>
        </p:nvPicPr>
        <p:blipFill>
          <a:blip r:embed="rId2"/>
          <a:stretch>
            <a:fillRect/>
          </a:stretch>
        </p:blipFill>
        <p:spPr>
          <a:xfrm>
            <a:off x="3419606" y="185668"/>
            <a:ext cx="2304787" cy="1968808"/>
          </a:xfrm>
          <a:prstGeom prst="rect">
            <a:avLst/>
          </a:prstGeom>
        </p:spPr>
      </p:pic>
    </p:spTree>
    <p:extLst>
      <p:ext uri="{BB962C8B-B14F-4D97-AF65-F5344CB8AC3E}">
        <p14:creationId xmlns:p14="http://schemas.microsoft.com/office/powerpoint/2010/main" val="348967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E8F3-57AB-F140-A717-E6A063E7557D}"/>
              </a:ext>
            </a:extLst>
          </p:cNvPr>
          <p:cNvSpPr>
            <a:spLocks noGrp="1"/>
          </p:cNvSpPr>
          <p:nvPr>
            <p:ph type="title"/>
          </p:nvPr>
        </p:nvSpPr>
        <p:spPr/>
        <p:txBody>
          <a:bodyPr>
            <a:normAutofit fontScale="90000"/>
          </a:bodyPr>
          <a:lstStyle/>
          <a:p>
            <a:r>
              <a:rPr lang="en-US" dirty="0">
                <a:solidFill>
                  <a:srgbClr val="C00000"/>
                </a:solidFill>
              </a:rPr>
              <a:t/>
            </a:r>
            <a:br>
              <a:rPr lang="en-US" dirty="0">
                <a:solidFill>
                  <a:srgbClr val="C00000"/>
                </a:solidFill>
              </a:rPr>
            </a:br>
            <a:endParaRPr lang="en-US" dirty="0">
              <a:solidFill>
                <a:srgbClr val="C00000"/>
              </a:solidFill>
            </a:endParaRPr>
          </a:p>
        </p:txBody>
      </p:sp>
      <p:sp>
        <p:nvSpPr>
          <p:cNvPr id="3" name="Content Placeholder 2">
            <a:extLst>
              <a:ext uri="{FF2B5EF4-FFF2-40B4-BE49-F238E27FC236}">
                <a16:creationId xmlns:a16="http://schemas.microsoft.com/office/drawing/2014/main" id="{D78DA8FB-D155-1F4D-AEBF-431575A03FBE}"/>
              </a:ext>
            </a:extLst>
          </p:cNvPr>
          <p:cNvSpPr>
            <a:spLocks noGrp="1"/>
          </p:cNvSpPr>
          <p:nvPr>
            <p:ph idx="1"/>
          </p:nvPr>
        </p:nvSpPr>
        <p:spPr>
          <a:xfrm>
            <a:off x="87682" y="2041742"/>
            <a:ext cx="8956109" cy="4684734"/>
          </a:xfrm>
        </p:spPr>
        <p:txBody>
          <a:bodyPr>
            <a:normAutofit fontScale="85000" lnSpcReduction="10000"/>
          </a:bodyPr>
          <a:lstStyle/>
          <a:p>
            <a:r>
              <a:rPr lang="en-US" sz="2800" dirty="0"/>
              <a:t>Research has shown that </a:t>
            </a:r>
            <a:r>
              <a:rPr lang="en-US" sz="2800" b="1" dirty="0"/>
              <a:t>handwriting – specifically the sequential finger movements required to move the pencil during the actual handwriting process – activates the memory centers of the brain.</a:t>
            </a:r>
          </a:p>
          <a:p>
            <a:endParaRPr lang="en-US" sz="2800" dirty="0"/>
          </a:p>
          <a:p>
            <a:r>
              <a:rPr lang="en-US" sz="2800" dirty="0"/>
              <a:t>This is why </a:t>
            </a:r>
            <a:r>
              <a:rPr lang="en-US" sz="2800" b="1" dirty="0"/>
              <a:t>we remember things better when we write them down.</a:t>
            </a:r>
            <a:r>
              <a:rPr lang="en-US" sz="2800" dirty="0"/>
              <a:t> The movement of our fingers during the handwriting process wakes up the memory centers, along with the language centers, in our brains. </a:t>
            </a:r>
          </a:p>
          <a:p>
            <a:endParaRPr lang="en-US" sz="2800" dirty="0"/>
          </a:p>
          <a:p>
            <a:r>
              <a:rPr lang="en-US" sz="2800" dirty="0"/>
              <a:t>We remember less when we type things than when we write them – this is true for both adults and children. When we type, we are just pressing a key down and this doesn’t activate those centers. </a:t>
            </a:r>
          </a:p>
          <a:p>
            <a:endParaRPr lang="en-US" dirty="0"/>
          </a:p>
        </p:txBody>
      </p:sp>
      <p:pic>
        <p:nvPicPr>
          <p:cNvPr id="6" name="Picture 5">
            <a:extLst>
              <a:ext uri="{FF2B5EF4-FFF2-40B4-BE49-F238E27FC236}">
                <a16:creationId xmlns:a16="http://schemas.microsoft.com/office/drawing/2014/main" id="{D4372B5A-1DFA-7B4A-ADE7-B62FACF94347}"/>
              </a:ext>
            </a:extLst>
          </p:cNvPr>
          <p:cNvPicPr>
            <a:picLocks noChangeAspect="1"/>
          </p:cNvPicPr>
          <p:nvPr/>
        </p:nvPicPr>
        <p:blipFill>
          <a:blip r:embed="rId2"/>
          <a:stretch>
            <a:fillRect/>
          </a:stretch>
        </p:blipFill>
        <p:spPr>
          <a:xfrm>
            <a:off x="3056350" y="274638"/>
            <a:ext cx="3118981" cy="1672855"/>
          </a:xfrm>
          <a:prstGeom prst="rect">
            <a:avLst/>
          </a:prstGeom>
        </p:spPr>
      </p:pic>
    </p:spTree>
    <p:extLst>
      <p:ext uri="{BB962C8B-B14F-4D97-AF65-F5344CB8AC3E}">
        <p14:creationId xmlns:p14="http://schemas.microsoft.com/office/powerpoint/2010/main" val="1011815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890"/>
            <a:ext cx="8229600" cy="790221"/>
          </a:xfrm>
        </p:spPr>
        <p:txBody>
          <a:bodyPr>
            <a:normAutofit/>
          </a:bodyPr>
          <a:lstStyle/>
          <a:p>
            <a:r>
              <a:rPr lang="en-US" sz="3600" dirty="0">
                <a:solidFill>
                  <a:srgbClr val="0070C0"/>
                </a:solidFill>
              </a:rPr>
              <a:t>DEVELOPMENT OF SCISSOR SKILLS</a:t>
            </a:r>
          </a:p>
        </p:txBody>
      </p:sp>
      <p:sp>
        <p:nvSpPr>
          <p:cNvPr id="3" name="Content Placeholder 2"/>
          <p:cNvSpPr>
            <a:spLocks noGrp="1"/>
          </p:cNvSpPr>
          <p:nvPr>
            <p:ph idx="1"/>
          </p:nvPr>
        </p:nvSpPr>
        <p:spPr>
          <a:xfrm>
            <a:off x="169333" y="804333"/>
            <a:ext cx="8805334" cy="5898445"/>
          </a:xfrm>
        </p:spPr>
        <p:txBody>
          <a:bodyPr>
            <a:noAutofit/>
          </a:bodyPr>
          <a:lstStyle/>
          <a:p>
            <a:r>
              <a:rPr lang="en-US" sz="2400" dirty="0"/>
              <a:t>Scissor skills require good postural control for sitting upright, the ability to stabilize body parts proximally while move distally, isolate your thumb and digits, and bilateral coordination.</a:t>
            </a:r>
          </a:p>
          <a:p>
            <a:pPr marL="0" indent="0">
              <a:lnSpc>
                <a:spcPct val="80000"/>
              </a:lnSpc>
              <a:buNone/>
            </a:pPr>
            <a:endParaRPr lang="en-US" sz="2400" dirty="0"/>
          </a:p>
          <a:p>
            <a:pPr marL="0" indent="0">
              <a:buNone/>
            </a:pPr>
            <a:r>
              <a:rPr lang="en-US" sz="2400" i="1" u="sng" dirty="0">
                <a:solidFill>
                  <a:srgbClr val="0070C0"/>
                </a:solidFill>
              </a:rPr>
              <a:t>Milestones</a:t>
            </a:r>
            <a:r>
              <a:rPr lang="en-US" sz="2400" i="1" dirty="0">
                <a:solidFill>
                  <a:srgbClr val="0070C0"/>
                </a:solidFill>
              </a:rPr>
              <a:t>:</a:t>
            </a:r>
          </a:p>
          <a:p>
            <a:r>
              <a:rPr lang="en-US" sz="2400" dirty="0"/>
              <a:t>2 to 2.6 years - can hold a scissor and open and close it but is not ready to start cutting paper</a:t>
            </a:r>
          </a:p>
          <a:p>
            <a:r>
              <a:rPr lang="en-US" sz="2400" dirty="0"/>
              <a:t>2.6 to 3 years - develops thumb isolation, can start snipping and may be able to cut across a 6-inch piece of paper</a:t>
            </a:r>
          </a:p>
          <a:p>
            <a:r>
              <a:rPr lang="en-US" sz="2400" dirty="0"/>
              <a:t>3 to 3.6 years - begins to use the “helping hand” to hold the paper, can cut across a straight line with typical deviation of ½ inch.</a:t>
            </a:r>
          </a:p>
          <a:p>
            <a:r>
              <a:rPr lang="en-US" sz="2400" dirty="0"/>
              <a:t>4 years - cuts on a line within a ¼ inch and is starting to cut curved lines</a:t>
            </a:r>
          </a:p>
          <a:p>
            <a:r>
              <a:rPr lang="en-US" sz="2400" dirty="0"/>
              <a:t>4.5 to 5 years </a:t>
            </a:r>
            <a:r>
              <a:rPr lang="mr-IN" sz="2400" dirty="0"/>
              <a:t>–</a:t>
            </a:r>
            <a:r>
              <a:rPr lang="en-US" sz="2400" dirty="0"/>
              <a:t> can cut a circle and square </a:t>
            </a:r>
          </a:p>
        </p:txBody>
      </p:sp>
    </p:spTree>
    <p:extLst>
      <p:ext uri="{BB962C8B-B14F-4D97-AF65-F5344CB8AC3E}">
        <p14:creationId xmlns:p14="http://schemas.microsoft.com/office/powerpoint/2010/main" val="2751566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9222"/>
            <a:ext cx="8229600" cy="5716941"/>
          </a:xfrm>
        </p:spPr>
        <p:txBody>
          <a:bodyPr>
            <a:normAutofit/>
          </a:bodyPr>
          <a:lstStyle/>
          <a:p>
            <a:r>
              <a:rPr lang="en-US" sz="2400" i="1" u="sng" dirty="0">
                <a:solidFill>
                  <a:srgbClr val="0070C0"/>
                </a:solidFill>
              </a:rPr>
              <a:t>Strategies</a:t>
            </a:r>
            <a:r>
              <a:rPr lang="en-US" sz="2400" i="1" dirty="0">
                <a:solidFill>
                  <a:srgbClr val="0070C0"/>
                </a:solidFill>
              </a:rPr>
              <a:t>:</a:t>
            </a:r>
          </a:p>
          <a:p>
            <a:r>
              <a:rPr lang="en-US" sz="2400" dirty="0"/>
              <a:t>Check for good sitting posture</a:t>
            </a:r>
          </a:p>
          <a:p>
            <a:r>
              <a:rPr lang="en-US" sz="2400" dirty="0"/>
              <a:t>Encourage thumbs up position (I will often put masking tape on the thumb loop as a visual)</a:t>
            </a:r>
          </a:p>
          <a:p>
            <a:r>
              <a:rPr lang="en-US" sz="2400" dirty="0"/>
              <a:t>Some tables are too high so I will pull the child away from the table and teach them to cut in front of their body.</a:t>
            </a:r>
          </a:p>
          <a:p>
            <a:r>
              <a:rPr lang="en-US" sz="2400" dirty="0"/>
              <a:t>If the upper arm is up in the air teach them to stabilize their upper arm against their trunk.</a:t>
            </a:r>
          </a:p>
          <a:p>
            <a:r>
              <a:rPr lang="en-US" sz="2400" dirty="0"/>
              <a:t>Start with cutting on thicker paper such as index cards</a:t>
            </a:r>
          </a:p>
          <a:p>
            <a:endParaRPr lang="en-US" sz="24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769555" y="4246323"/>
            <a:ext cx="4078111" cy="2385899"/>
          </a:xfrm>
          <a:prstGeom prst="rect">
            <a:avLst/>
          </a:prstGeom>
          <a:noFill/>
          <a:ln>
            <a:noFill/>
          </a:ln>
        </p:spPr>
      </p:pic>
    </p:spTree>
    <p:extLst>
      <p:ext uri="{BB962C8B-B14F-4D97-AF65-F5344CB8AC3E}">
        <p14:creationId xmlns:p14="http://schemas.microsoft.com/office/powerpoint/2010/main" val="268846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HANDWRITING</a:t>
            </a:r>
          </a:p>
        </p:txBody>
      </p:sp>
      <p:sp>
        <p:nvSpPr>
          <p:cNvPr id="3" name="Content Placeholder 2"/>
          <p:cNvSpPr>
            <a:spLocks noGrp="1"/>
          </p:cNvSpPr>
          <p:nvPr>
            <p:ph idx="1"/>
          </p:nvPr>
        </p:nvSpPr>
        <p:spPr>
          <a:xfrm>
            <a:off x="457200" y="1975708"/>
            <a:ext cx="5488084" cy="4150455"/>
          </a:xfrm>
        </p:spPr>
        <p:txBody>
          <a:bodyPr/>
          <a:lstStyle/>
          <a:p>
            <a:r>
              <a:rPr lang="en-US" sz="2400" dirty="0"/>
              <a:t>In my research I found that there are varying thoughts on; “Is teaching handwriting in pre-school developmentally  appropriate?”</a:t>
            </a:r>
          </a:p>
          <a:p>
            <a:pPr marL="0" indent="0">
              <a:buNone/>
            </a:pPr>
            <a:endParaRPr lang="en-US" sz="2400" dirty="0"/>
          </a:p>
          <a:p>
            <a:r>
              <a:rPr lang="en-US" sz="2400" dirty="0"/>
              <a:t>I took a poll on what teachers expects from a child entering kindergarten </a:t>
            </a:r>
            <a:r>
              <a:rPr lang="mr-IN" sz="2400" dirty="0"/>
              <a:t>–</a:t>
            </a:r>
            <a:r>
              <a:rPr lang="en-US" sz="2400" dirty="0"/>
              <a:t> The answer: teachers said their expectation is that the student should know how to approximate their name.</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176169" y="2495290"/>
            <a:ext cx="2510631" cy="3258599"/>
          </a:xfrm>
          <a:prstGeom prst="rect">
            <a:avLst/>
          </a:prstGeom>
          <a:noFill/>
          <a:ln>
            <a:noFill/>
          </a:ln>
        </p:spPr>
      </p:pic>
    </p:spTree>
    <p:extLst>
      <p:ext uri="{BB962C8B-B14F-4D97-AF65-F5344CB8AC3E}">
        <p14:creationId xmlns:p14="http://schemas.microsoft.com/office/powerpoint/2010/main" val="982299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SUGGESTIONS FOR HANDWRITING</a:t>
            </a:r>
          </a:p>
        </p:txBody>
      </p:sp>
      <p:sp>
        <p:nvSpPr>
          <p:cNvPr id="3" name="Content Placeholder 2"/>
          <p:cNvSpPr>
            <a:spLocks noGrp="1"/>
          </p:cNvSpPr>
          <p:nvPr>
            <p:ph idx="1"/>
          </p:nvPr>
        </p:nvSpPr>
        <p:spPr/>
        <p:txBody>
          <a:bodyPr>
            <a:normAutofit/>
          </a:bodyPr>
          <a:lstStyle/>
          <a:p>
            <a:r>
              <a:rPr lang="en-US" sz="2400" dirty="0"/>
              <a:t>Present activities that focus on upper and lowercase letter recognition</a:t>
            </a:r>
          </a:p>
          <a:p>
            <a:pPr>
              <a:lnSpc>
                <a:spcPct val="90000"/>
              </a:lnSpc>
            </a:pPr>
            <a:endParaRPr lang="en-US" sz="2400" dirty="0"/>
          </a:p>
          <a:p>
            <a:r>
              <a:rPr lang="en-US" sz="2400" dirty="0"/>
              <a:t>Focus on pre-writing activities such as shapes and line directionality and spatial relations</a:t>
            </a:r>
          </a:p>
          <a:p>
            <a:pPr>
              <a:lnSpc>
                <a:spcPct val="80000"/>
              </a:lnSpc>
            </a:pPr>
            <a:endParaRPr lang="en-US" sz="2400" dirty="0"/>
          </a:p>
          <a:p>
            <a:r>
              <a:rPr lang="en-US" sz="2400" dirty="0"/>
              <a:t>Focus on proper formation using a variety of media to practice; play dough, shaving cream, sand, puffy paint, dot paint, stickers</a:t>
            </a:r>
          </a:p>
          <a:p>
            <a:pPr>
              <a:lnSpc>
                <a:spcPct val="80000"/>
              </a:lnSpc>
            </a:pPr>
            <a:endParaRPr lang="en-US" sz="2400" dirty="0"/>
          </a:p>
          <a:p>
            <a:r>
              <a:rPr lang="en-US" sz="2400" dirty="0"/>
              <a:t>When teaching to write their name, teach with proper case. </a:t>
            </a:r>
          </a:p>
          <a:p>
            <a:endParaRPr lang="en-US" dirty="0"/>
          </a:p>
        </p:txBody>
      </p:sp>
    </p:spTree>
    <p:extLst>
      <p:ext uri="{BB962C8B-B14F-4D97-AF65-F5344CB8AC3E}">
        <p14:creationId xmlns:p14="http://schemas.microsoft.com/office/powerpoint/2010/main" val="2500356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4806"/>
          </a:xfrm>
        </p:spPr>
        <p:txBody>
          <a:bodyPr/>
          <a:lstStyle/>
          <a:p>
            <a:r>
              <a:rPr lang="en-US" sz="4000" dirty="0">
                <a:solidFill>
                  <a:srgbClr val="0070C0"/>
                </a:solidFill>
              </a:rPr>
              <a:t>STATIONS</a:t>
            </a:r>
            <a:r>
              <a:rPr lang="en-US" dirty="0">
                <a:solidFill>
                  <a:srgbClr val="0070C0"/>
                </a:solidFill>
              </a:rPr>
              <a:t> IN THE CLASSROOM</a:t>
            </a:r>
          </a:p>
        </p:txBody>
      </p:sp>
      <p:sp>
        <p:nvSpPr>
          <p:cNvPr id="3" name="Content Placeholder 2"/>
          <p:cNvSpPr>
            <a:spLocks noGrp="1"/>
          </p:cNvSpPr>
          <p:nvPr>
            <p:ph idx="1"/>
          </p:nvPr>
        </p:nvSpPr>
        <p:spPr>
          <a:xfrm>
            <a:off x="457200" y="1377863"/>
            <a:ext cx="8229600" cy="5298509"/>
          </a:xfrm>
        </p:spPr>
        <p:txBody>
          <a:bodyPr>
            <a:normAutofit/>
          </a:bodyPr>
          <a:lstStyle/>
          <a:p>
            <a:r>
              <a:rPr lang="en-US" sz="2400" dirty="0"/>
              <a:t>Set up stations that address fine motor development with other functional/curricular areas</a:t>
            </a:r>
          </a:p>
          <a:p>
            <a:pPr>
              <a:lnSpc>
                <a:spcPct val="80000"/>
              </a:lnSpc>
            </a:pPr>
            <a:endParaRPr lang="en-US" sz="2400" dirty="0"/>
          </a:p>
          <a:p>
            <a:r>
              <a:rPr lang="en-US" sz="2000" u="sng" dirty="0"/>
              <a:t>ADL station</a:t>
            </a:r>
            <a:r>
              <a:rPr lang="en-US" sz="2000" dirty="0"/>
              <a:t>- include dressing dolls, dressing vests, laces and tying knots</a:t>
            </a:r>
          </a:p>
          <a:p>
            <a:endParaRPr lang="en-US" sz="2000" dirty="0"/>
          </a:p>
          <a:p>
            <a:r>
              <a:rPr lang="en-US" sz="2000" u="sng" dirty="0"/>
              <a:t>Sorting station</a:t>
            </a:r>
            <a:r>
              <a:rPr lang="en-US" sz="2000" dirty="0"/>
              <a:t>- use tongs to sort objects by color, size, and shape, sort coins with palm to finger translation </a:t>
            </a:r>
          </a:p>
          <a:p>
            <a:endParaRPr lang="en-US" sz="2000" dirty="0"/>
          </a:p>
          <a:p>
            <a:r>
              <a:rPr lang="en-US" sz="2000" u="sng" dirty="0"/>
              <a:t>Math station</a:t>
            </a:r>
            <a:r>
              <a:rPr lang="en-US" sz="2000" dirty="0"/>
              <a:t>- counting popsicle sticks and then put rubber bands around them, use pop-poms with tweezers to count</a:t>
            </a:r>
          </a:p>
          <a:p>
            <a:endParaRPr lang="en-US" sz="2000" dirty="0"/>
          </a:p>
          <a:p>
            <a:r>
              <a:rPr lang="en-US" sz="2000" u="sng" dirty="0"/>
              <a:t>Coloring and tracing station</a:t>
            </a:r>
            <a:r>
              <a:rPr lang="en-US" sz="2000" dirty="0"/>
              <a:t> – coloring shapes with raised boundaries such as Wikki Stix, tracing basic lines and curves</a:t>
            </a:r>
            <a:endParaRPr lang="en-US" sz="2000" u="sng" dirty="0"/>
          </a:p>
          <a:p>
            <a:endParaRPr lang="en-US" sz="2000" dirty="0"/>
          </a:p>
          <a:p>
            <a:endParaRPr lang="en-US" sz="2400" dirty="0"/>
          </a:p>
          <a:p>
            <a:endParaRPr lang="en-US" dirty="0"/>
          </a:p>
          <a:p>
            <a:endParaRPr lang="en-US" dirty="0"/>
          </a:p>
        </p:txBody>
      </p:sp>
    </p:spTree>
    <p:extLst>
      <p:ext uri="{BB962C8B-B14F-4D97-AF65-F5344CB8AC3E}">
        <p14:creationId xmlns:p14="http://schemas.microsoft.com/office/powerpoint/2010/main" val="3392909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6333"/>
            <a:ext cx="8229600" cy="6293556"/>
          </a:xfrm>
        </p:spPr>
        <p:txBody>
          <a:bodyPr>
            <a:normAutofit/>
          </a:bodyPr>
          <a:lstStyle/>
          <a:p>
            <a:r>
              <a:rPr lang="en-US" sz="2400" u="sng" dirty="0"/>
              <a:t>Letter station</a:t>
            </a:r>
            <a:r>
              <a:rPr lang="en-US" sz="2400" dirty="0"/>
              <a:t>- Instead of just writing, have cards for them to use Playdoh to roll into shapes of letters, clothespin letter match, Wikki Stix Alphabet</a:t>
            </a:r>
          </a:p>
          <a:p>
            <a:pPr>
              <a:lnSpc>
                <a:spcPct val="80000"/>
              </a:lnSpc>
            </a:pPr>
            <a:endParaRPr lang="en-US" sz="2400" u="sng" dirty="0"/>
          </a:p>
          <a:p>
            <a:r>
              <a:rPr lang="en-US" sz="2400" u="sng" dirty="0"/>
              <a:t>Coloring station</a:t>
            </a:r>
            <a:r>
              <a:rPr lang="en-US" sz="2400" dirty="0"/>
              <a:t>- use Wikki Stix for boundaries, color while prone on the floor</a:t>
            </a:r>
          </a:p>
          <a:p>
            <a:pPr>
              <a:lnSpc>
                <a:spcPct val="80000"/>
              </a:lnSpc>
            </a:pPr>
            <a:endParaRPr lang="en-US" sz="2400" u="sng" dirty="0"/>
          </a:p>
          <a:p>
            <a:r>
              <a:rPr lang="en-US" sz="2400" u="sng" dirty="0"/>
              <a:t>Play stations</a:t>
            </a:r>
            <a:r>
              <a:rPr lang="en-US" sz="2400" dirty="0"/>
              <a:t>- Lego Jr or Duplo sets, marble race games, Playdoh, games with manipulatives, Pick Up Sticks with colored toothpicks.  Teachers Pay Teachers- COTA life- Fine Motor Gameboards </a:t>
            </a:r>
          </a:p>
          <a:p>
            <a:endParaRPr lang="en-US" sz="24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68397" y="4744195"/>
            <a:ext cx="2026781" cy="1817472"/>
          </a:xfrm>
          <a:prstGeom prst="rect">
            <a:avLst/>
          </a:prstGeom>
          <a:noFill/>
          <a:ln>
            <a:noFill/>
          </a:ln>
        </p:spPr>
      </p:pic>
      <p:pic>
        <p:nvPicPr>
          <p:cNvPr id="2" name="Picture 1">
            <a:extLst>
              <a:ext uri="{FF2B5EF4-FFF2-40B4-BE49-F238E27FC236}">
                <a16:creationId xmlns:a16="http://schemas.microsoft.com/office/drawing/2014/main" id="{CFE5FC94-CCCC-4A51-44F2-B2238A1441DF}"/>
              </a:ext>
            </a:extLst>
          </p:cNvPr>
          <p:cNvPicPr>
            <a:picLocks noChangeAspect="1"/>
          </p:cNvPicPr>
          <p:nvPr/>
        </p:nvPicPr>
        <p:blipFill>
          <a:blip r:embed="rId3"/>
          <a:stretch>
            <a:fillRect/>
          </a:stretch>
        </p:blipFill>
        <p:spPr>
          <a:xfrm>
            <a:off x="5225946" y="4633432"/>
            <a:ext cx="2118607" cy="1808121"/>
          </a:xfrm>
          <a:prstGeom prst="rect">
            <a:avLst/>
          </a:prstGeom>
        </p:spPr>
      </p:pic>
    </p:spTree>
    <p:extLst>
      <p:ext uri="{BB962C8B-B14F-4D97-AF65-F5344CB8AC3E}">
        <p14:creationId xmlns:p14="http://schemas.microsoft.com/office/powerpoint/2010/main" val="1450749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2556"/>
          </a:xfrm>
        </p:spPr>
        <p:txBody>
          <a:bodyPr>
            <a:normAutofit fontScale="90000"/>
          </a:bodyPr>
          <a:lstStyle/>
          <a:p>
            <a:r>
              <a:rPr lang="en-US" dirty="0">
                <a:solidFill>
                  <a:srgbClr val="0070C0"/>
                </a:solidFill>
              </a:rPr>
              <a:t>SENSORY MOTOR DEVELOPMENT</a:t>
            </a:r>
            <a:r>
              <a:rPr lang="en-US" dirty="0">
                <a:solidFill>
                  <a:schemeClr val="accent2">
                    <a:lumMod val="75000"/>
                  </a:schemeClr>
                </a:solidFill>
              </a:rPr>
              <a:t/>
            </a:r>
            <a:br>
              <a:rPr lang="en-US" dirty="0">
                <a:solidFill>
                  <a:schemeClr val="accent2">
                    <a:lumMod val="75000"/>
                  </a:schemeClr>
                </a:solidFill>
              </a:rPr>
            </a:br>
            <a:endParaRPr lang="en-US" dirty="0">
              <a:solidFill>
                <a:schemeClr val="accent2">
                  <a:lumMod val="75000"/>
                </a:schemeClr>
              </a:solidFill>
            </a:endParaRPr>
          </a:p>
        </p:txBody>
      </p:sp>
      <p:sp>
        <p:nvSpPr>
          <p:cNvPr id="3" name="Content Placeholder 2"/>
          <p:cNvSpPr>
            <a:spLocks noGrp="1"/>
          </p:cNvSpPr>
          <p:nvPr>
            <p:ph idx="1"/>
          </p:nvPr>
        </p:nvSpPr>
        <p:spPr>
          <a:xfrm>
            <a:off x="211667" y="1072443"/>
            <a:ext cx="8650111" cy="5362223"/>
          </a:xfrm>
        </p:spPr>
        <p:txBody>
          <a:bodyPr>
            <a:noAutofit/>
          </a:bodyPr>
          <a:lstStyle/>
          <a:p>
            <a:r>
              <a:rPr lang="en-US" sz="2400" dirty="0"/>
              <a:t>Sensory integration is the process through which our brain receives, organizes and interprets information from our senses.  </a:t>
            </a:r>
          </a:p>
          <a:p>
            <a:pPr>
              <a:lnSpc>
                <a:spcPct val="80000"/>
              </a:lnSpc>
            </a:pPr>
            <a:endParaRPr lang="en-US" sz="2400" dirty="0"/>
          </a:p>
          <a:p>
            <a:r>
              <a:rPr lang="en-US" sz="2400" dirty="0"/>
              <a:t>Our senses include sight, smell, taste, hearing and touch.  </a:t>
            </a:r>
          </a:p>
          <a:p>
            <a:pPr>
              <a:lnSpc>
                <a:spcPct val="80000"/>
              </a:lnSpc>
            </a:pPr>
            <a:endParaRPr lang="en-US" sz="2400" dirty="0"/>
          </a:p>
          <a:p>
            <a:r>
              <a:rPr lang="en-US" sz="2400" dirty="0"/>
              <a:t>We have two other special senses - </a:t>
            </a:r>
            <a:r>
              <a:rPr lang="en-US" sz="2400" i="1" dirty="0"/>
              <a:t>Proprioception (sense of body position) </a:t>
            </a:r>
            <a:r>
              <a:rPr lang="en-US" sz="2400" dirty="0"/>
              <a:t>and Vestibular </a:t>
            </a:r>
            <a:r>
              <a:rPr lang="en-US" sz="2400" i="1" dirty="0"/>
              <a:t>(sense of movement)</a:t>
            </a:r>
            <a:r>
              <a:rPr lang="en-US" sz="2400" dirty="0"/>
              <a:t>.  </a:t>
            </a:r>
          </a:p>
          <a:p>
            <a:pPr marL="0" indent="0">
              <a:lnSpc>
                <a:spcPct val="80000"/>
              </a:lnSpc>
              <a:buNone/>
            </a:pPr>
            <a:endParaRPr lang="en-US" sz="2400" dirty="0"/>
          </a:p>
          <a:p>
            <a:r>
              <a:rPr lang="en-US" sz="2400" dirty="0"/>
              <a:t>Later in development the child will develop equilibrium responses, weight shifting and more complex movement patterns, differentiation of the right and left sides of the body (typically well established by 6-7 years old) and gradually the child learns to project internalized spatial concepts to the outside world.  </a:t>
            </a:r>
          </a:p>
          <a:p>
            <a:endParaRPr lang="en-US" sz="2400" dirty="0"/>
          </a:p>
        </p:txBody>
      </p:sp>
    </p:spTree>
    <p:extLst>
      <p:ext uri="{BB962C8B-B14F-4D97-AF65-F5344CB8AC3E}">
        <p14:creationId xmlns:p14="http://schemas.microsoft.com/office/powerpoint/2010/main" val="3094807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RESOURCEFUL WEBSITES</a:t>
            </a:r>
          </a:p>
        </p:txBody>
      </p:sp>
      <p:sp>
        <p:nvSpPr>
          <p:cNvPr id="3" name="Content Placeholder 2"/>
          <p:cNvSpPr>
            <a:spLocks noGrp="1"/>
          </p:cNvSpPr>
          <p:nvPr>
            <p:ph idx="1"/>
          </p:nvPr>
        </p:nvSpPr>
        <p:spPr>
          <a:xfrm>
            <a:off x="457200" y="1417638"/>
            <a:ext cx="8229600" cy="4708525"/>
          </a:xfrm>
        </p:spPr>
        <p:txBody>
          <a:bodyPr/>
          <a:lstStyle/>
          <a:p>
            <a:r>
              <a:rPr lang="en-US" dirty="0">
                <a:hlinkClick r:id="rId2"/>
              </a:rPr>
              <a:t>Yourtherapysource.com</a:t>
            </a:r>
          </a:p>
          <a:p>
            <a:r>
              <a:rPr lang="en-US" dirty="0">
                <a:hlinkClick r:id="rId2"/>
              </a:rPr>
              <a:t>www.skillbuildersonline.com</a:t>
            </a:r>
            <a:endParaRPr lang="en-US" dirty="0"/>
          </a:p>
          <a:p>
            <a:r>
              <a:rPr lang="en-US" dirty="0">
                <a:hlinkClick r:id="rId3"/>
              </a:rPr>
              <a:t>www.growinghandsonkids.com</a:t>
            </a:r>
            <a:endParaRPr lang="en-US" dirty="0"/>
          </a:p>
          <a:p>
            <a:r>
              <a:rPr lang="en-US" dirty="0">
                <a:hlinkClick r:id="rId4"/>
              </a:rPr>
              <a:t>www.thesuperteacher.com</a:t>
            </a:r>
            <a:endParaRPr lang="en-US" dirty="0"/>
          </a:p>
          <a:p>
            <a:r>
              <a:rPr lang="en-US" u="sng" dirty="0">
                <a:solidFill>
                  <a:srgbClr val="0000FF"/>
                </a:solidFill>
                <a:hlinkClick r:id="rId5"/>
              </a:rPr>
              <a:t>www.superduperinc.com</a:t>
            </a:r>
            <a:endParaRPr lang="en-US" u="sng" dirty="0">
              <a:solidFill>
                <a:srgbClr val="0000FF"/>
              </a:solidFill>
            </a:endParaRPr>
          </a:p>
          <a:p>
            <a:r>
              <a:rPr lang="en-US" u="sng" dirty="0">
                <a:solidFill>
                  <a:srgbClr val="0000FF"/>
                </a:solidFill>
                <a:hlinkClick r:id="rId6"/>
              </a:rPr>
              <a:t>www.thehappyhandwriter.co.za</a:t>
            </a:r>
            <a:endParaRPr lang="en-US" u="sng" dirty="0">
              <a:solidFill>
                <a:srgbClr val="0000FF"/>
              </a:solidFill>
            </a:endParaRPr>
          </a:p>
          <a:p>
            <a:r>
              <a:rPr lang="en-US" u="sng" dirty="0">
                <a:solidFill>
                  <a:srgbClr val="0000FF"/>
                </a:solidFill>
              </a:rPr>
              <a:t>You tube- OT Closet</a:t>
            </a:r>
          </a:p>
          <a:p>
            <a:endParaRPr lang="en-US" dirty="0">
              <a:solidFill>
                <a:schemeClr val="accent1">
                  <a:lumMod val="75000"/>
                </a:schemeClr>
              </a:solidFill>
            </a:endParaRPr>
          </a:p>
          <a:p>
            <a:endParaRPr lang="en-US" dirty="0"/>
          </a:p>
          <a:p>
            <a:endParaRPr lang="en-US" dirty="0"/>
          </a:p>
        </p:txBody>
      </p:sp>
      <p:pic>
        <p:nvPicPr>
          <p:cNvPr id="4"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5943601" y="4318000"/>
            <a:ext cx="2743199" cy="2265362"/>
          </a:xfrm>
          <a:prstGeom prst="rect">
            <a:avLst/>
          </a:prstGeom>
          <a:noFill/>
          <a:ln>
            <a:noFill/>
          </a:ln>
        </p:spPr>
      </p:pic>
    </p:spTree>
    <p:extLst>
      <p:ext uri="{BB962C8B-B14F-4D97-AF65-F5344CB8AC3E}">
        <p14:creationId xmlns:p14="http://schemas.microsoft.com/office/powerpoint/2010/main" val="210749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8757" r="8757"/>
          <a:stretch>
            <a:fillRect/>
          </a:stretch>
        </p:blipFill>
        <p:spPr bwMode="auto">
          <a:xfrm>
            <a:off x="457200" y="277813"/>
            <a:ext cx="8229600" cy="6210300"/>
          </a:xfrm>
          <a:prstGeom prst="rect">
            <a:avLst/>
          </a:prstGeom>
          <a:noFill/>
          <a:ln>
            <a:noFill/>
          </a:ln>
        </p:spPr>
      </p:pic>
    </p:spTree>
    <p:extLst>
      <p:ext uri="{BB962C8B-B14F-4D97-AF65-F5344CB8AC3E}">
        <p14:creationId xmlns:p14="http://schemas.microsoft.com/office/powerpoint/2010/main" val="900795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0229"/>
            <a:ext cx="8229600" cy="1221216"/>
          </a:xfrm>
        </p:spPr>
        <p:txBody>
          <a:bodyPr>
            <a:normAutofit fontScale="90000"/>
          </a:bodyPr>
          <a:lstStyle/>
          <a:p>
            <a:r>
              <a:rPr lang="en-US" dirty="0">
                <a:solidFill>
                  <a:srgbClr val="0070C0"/>
                </a:solidFill>
              </a:rPr>
              <a:t>PRECURSORS TO EFFICIENT FINE MOTOR CONTROL</a:t>
            </a:r>
            <a:r>
              <a:rPr lang="en-US" dirty="0">
                <a:solidFill>
                  <a:srgbClr val="953735"/>
                </a:solidFill>
              </a:rPr>
              <a:t/>
            </a:r>
            <a:br>
              <a:rPr lang="en-US" dirty="0">
                <a:solidFill>
                  <a:srgbClr val="953735"/>
                </a:solidFill>
              </a:rPr>
            </a:br>
            <a:endParaRPr lang="en-US" dirty="0">
              <a:solidFill>
                <a:srgbClr val="953735"/>
              </a:solidFill>
            </a:endParaRPr>
          </a:p>
        </p:txBody>
      </p:sp>
      <p:sp>
        <p:nvSpPr>
          <p:cNvPr id="3" name="Content Placeholder 2"/>
          <p:cNvSpPr>
            <a:spLocks noGrp="1"/>
          </p:cNvSpPr>
          <p:nvPr>
            <p:ph idx="1"/>
          </p:nvPr>
        </p:nvSpPr>
        <p:spPr>
          <a:xfrm>
            <a:off x="457200" y="1961445"/>
            <a:ext cx="8229600" cy="4622235"/>
          </a:xfrm>
        </p:spPr>
        <p:txBody>
          <a:bodyPr>
            <a:normAutofit fontScale="62500" lnSpcReduction="20000"/>
          </a:bodyPr>
          <a:lstStyle/>
          <a:p>
            <a:pPr marL="137160" indent="0">
              <a:buNone/>
            </a:pPr>
            <a:r>
              <a:rPr lang="en-US" sz="3400" dirty="0"/>
              <a:t>Prior to being able to engage in fine motor activities, children need well developed:</a:t>
            </a:r>
          </a:p>
          <a:p>
            <a:pPr marL="137160" indent="0">
              <a:buNone/>
            </a:pPr>
            <a:endParaRPr lang="en-US" sz="3400" dirty="0"/>
          </a:p>
          <a:p>
            <a:r>
              <a:rPr lang="en-US" sz="3400" i="1" u="sng" dirty="0"/>
              <a:t>Postural control</a:t>
            </a:r>
            <a:r>
              <a:rPr lang="en-US" sz="3400" dirty="0"/>
              <a:t>:   ability to sit upright in a chair and stabilize body while moving arms</a:t>
            </a:r>
          </a:p>
          <a:p>
            <a:pPr marL="137160" indent="0">
              <a:buNone/>
            </a:pPr>
            <a:endParaRPr lang="en-US" sz="3400" dirty="0"/>
          </a:p>
          <a:p>
            <a:r>
              <a:rPr lang="en-US" sz="3400" i="1" u="sng" dirty="0"/>
              <a:t>Upper extremity control</a:t>
            </a:r>
            <a:r>
              <a:rPr lang="en-US" sz="3400" dirty="0"/>
              <a:t>:   ability to move with precision and vary the strength and force of movement</a:t>
            </a:r>
          </a:p>
          <a:p>
            <a:pPr marL="137160" indent="0">
              <a:buNone/>
            </a:pPr>
            <a:endParaRPr lang="en-US" sz="3400" dirty="0"/>
          </a:p>
          <a:p>
            <a:r>
              <a:rPr lang="en-US" sz="3400" i="1" u="sng" dirty="0"/>
              <a:t>Hand developmental milestones</a:t>
            </a:r>
            <a:r>
              <a:rPr lang="en-US" sz="3400" dirty="0"/>
              <a:t>:   include good arch development, dissociation between the two sides of the hand, wrist extension, and strength in the small musculature of the hand. </a:t>
            </a:r>
          </a:p>
          <a:p>
            <a:endParaRPr lang="en-US" dirty="0"/>
          </a:p>
          <a:p>
            <a:pPr marL="0" indent="0">
              <a:buNone/>
            </a:pPr>
            <a:r>
              <a:rPr lang="en-US" dirty="0"/>
              <a:t> </a:t>
            </a:r>
          </a:p>
        </p:txBody>
      </p:sp>
    </p:spTree>
    <p:extLst>
      <p:ext uri="{BB962C8B-B14F-4D97-AF65-F5344CB8AC3E}">
        <p14:creationId xmlns:p14="http://schemas.microsoft.com/office/powerpoint/2010/main" val="143484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418695"/>
          </a:xfrm>
        </p:spPr>
        <p:txBody>
          <a:bodyPr>
            <a:normAutofit fontScale="90000"/>
          </a:bodyPr>
          <a:lstStyle/>
          <a:p>
            <a:r>
              <a:rPr lang="en-US" dirty="0">
                <a:solidFill>
                  <a:srgbClr val="0070C0"/>
                </a:solidFill>
              </a:rPr>
              <a:t>ACTIVITIES TO DEVELOP POSTURAL CONTROL IN THE CLASSROOM</a:t>
            </a:r>
          </a:p>
        </p:txBody>
      </p:sp>
      <p:sp>
        <p:nvSpPr>
          <p:cNvPr id="3" name="Content Placeholder 2"/>
          <p:cNvSpPr>
            <a:spLocks noGrp="1"/>
          </p:cNvSpPr>
          <p:nvPr>
            <p:ph idx="1"/>
          </p:nvPr>
        </p:nvSpPr>
        <p:spPr>
          <a:xfrm>
            <a:off x="457200" y="2286000"/>
            <a:ext cx="4608689" cy="3146777"/>
          </a:xfrm>
        </p:spPr>
        <p:txBody>
          <a:bodyPr>
            <a:normAutofit lnSpcReduction="10000"/>
          </a:bodyPr>
          <a:lstStyle/>
          <a:p>
            <a:r>
              <a:rPr lang="en-US" sz="2400" dirty="0"/>
              <a:t>Play in prone (on your belly)</a:t>
            </a:r>
          </a:p>
          <a:p>
            <a:endParaRPr lang="en-US" sz="2400" dirty="0"/>
          </a:p>
          <a:p>
            <a:r>
              <a:rPr lang="en-US" sz="2400" dirty="0"/>
              <a:t>Use dynamic seating surfaces such as Move-N-Sit cushions, Stools, ball chairs, etc.</a:t>
            </a:r>
          </a:p>
          <a:p>
            <a:endParaRPr lang="en-US" sz="2400" dirty="0"/>
          </a:p>
          <a:p>
            <a:r>
              <a:rPr lang="en-US" sz="2400" dirty="0"/>
              <a:t>Make Yoga a part of your daily routine</a:t>
            </a:r>
          </a:p>
          <a:p>
            <a:pPr marL="0" indent="0">
              <a:buNone/>
            </a:pPr>
            <a:endParaRPr lang="en-US" sz="2400"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686778" y="1961444"/>
            <a:ext cx="2968977" cy="1552223"/>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686779" y="3795889"/>
            <a:ext cx="3000022" cy="2822221"/>
          </a:xfrm>
          <a:prstGeom prst="rect">
            <a:avLst/>
          </a:prstGeom>
          <a:noFill/>
          <a:ln>
            <a:noFill/>
          </a:ln>
        </p:spPr>
      </p:pic>
    </p:spTree>
    <p:extLst>
      <p:ext uri="{BB962C8B-B14F-4D97-AF65-F5344CB8AC3E}">
        <p14:creationId xmlns:p14="http://schemas.microsoft.com/office/powerpoint/2010/main" val="4127385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432E-0C31-6803-4A24-4767FFEC2B88}"/>
              </a:ext>
            </a:extLst>
          </p:cNvPr>
          <p:cNvSpPr>
            <a:spLocks noGrp="1"/>
          </p:cNvSpPr>
          <p:nvPr>
            <p:ph type="title"/>
          </p:nvPr>
        </p:nvSpPr>
        <p:spPr>
          <a:xfrm>
            <a:off x="457200" y="242740"/>
            <a:ext cx="8229600" cy="2351604"/>
          </a:xfrm>
        </p:spPr>
        <p:txBody>
          <a:bodyPr>
            <a:normAutofit fontScale="90000"/>
          </a:bodyPr>
          <a:lstStyle/>
          <a:p>
            <a:r>
              <a:rPr lang="en-US" dirty="0">
                <a:solidFill>
                  <a:srgbClr val="0070C0"/>
                </a:solidFill>
              </a:rPr>
              <a:t>GRASP PATTERNS</a:t>
            </a:r>
            <a:r>
              <a:rPr lang="en-US" dirty="0">
                <a:solidFill>
                  <a:srgbClr val="953735"/>
                </a:solidFill>
              </a:rPr>
              <a:t/>
            </a:r>
            <a:br>
              <a:rPr lang="en-US" dirty="0">
                <a:solidFill>
                  <a:srgbClr val="953735"/>
                </a:solidFill>
              </a:rPr>
            </a:br>
            <a:r>
              <a:rPr lang="en-US" sz="2200" dirty="0"/>
              <a:t>Children will start showing a hand preference by 3 to 4 years old yet may still switch hands. Dominance is typically established between 4 to 6 years old.  </a:t>
            </a:r>
            <a:br>
              <a:rPr lang="en-US" sz="2200" dirty="0"/>
            </a:br>
            <a:r>
              <a:rPr lang="en-US" sz="2200" dirty="0">
                <a:solidFill>
                  <a:srgbClr val="953735"/>
                </a:solidFill>
                <a:effectLst/>
              </a:rPr>
              <a:t> </a:t>
            </a:r>
            <a:br>
              <a:rPr lang="en-US" sz="2200" dirty="0">
                <a:solidFill>
                  <a:srgbClr val="953735"/>
                </a:solidFill>
                <a:effectLst/>
              </a:rPr>
            </a:br>
            <a:endParaRPr lang="en-US" sz="2200" dirty="0"/>
          </a:p>
        </p:txBody>
      </p:sp>
      <p:sp>
        <p:nvSpPr>
          <p:cNvPr id="3" name="Content Placeholder 2"/>
          <p:cNvSpPr>
            <a:spLocks noGrp="1"/>
          </p:cNvSpPr>
          <p:nvPr>
            <p:ph idx="4294967295"/>
          </p:nvPr>
        </p:nvSpPr>
        <p:spPr>
          <a:xfrm>
            <a:off x="457200" y="2732567"/>
            <a:ext cx="4114800" cy="2881423"/>
          </a:xfrm>
        </p:spPr>
        <p:txBody>
          <a:bodyPr>
            <a:normAutofit lnSpcReduction="10000"/>
          </a:bodyPr>
          <a:lstStyle/>
          <a:p>
            <a:r>
              <a:rPr lang="en-US" sz="2000" dirty="0"/>
              <a:t>2-3 year old's will use a </a:t>
            </a:r>
            <a:r>
              <a:rPr lang="en-US" sz="2000" b="1" dirty="0"/>
              <a:t>DIGITAL PRONATE GRASP</a:t>
            </a:r>
            <a:r>
              <a:rPr lang="en-US" sz="2000" dirty="0"/>
              <a:t>, which is the beginning of a proper looking hand grasp. (Prior to this is a fisted grasp pattern). The fingers are now pointed down towards the bottom of the writing utensil, however all the fingers are being used along with a lot of whole arm movements.</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770477" y="2810279"/>
            <a:ext cx="3698543" cy="3050534"/>
          </a:xfrm>
          <a:prstGeom prst="rect">
            <a:avLst/>
          </a:prstGeom>
          <a:noFill/>
          <a:ln>
            <a:noFill/>
          </a:ln>
        </p:spPr>
      </p:pic>
    </p:spTree>
    <p:extLst>
      <p:ext uri="{BB962C8B-B14F-4D97-AF65-F5344CB8AC3E}">
        <p14:creationId xmlns:p14="http://schemas.microsoft.com/office/powerpoint/2010/main" val="1793665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6341" y="1668303"/>
            <a:ext cx="4476465" cy="3244892"/>
          </a:xfrm>
        </p:spPr>
        <p:txBody>
          <a:bodyPr/>
          <a:lstStyle/>
          <a:p>
            <a:r>
              <a:rPr lang="en-US" sz="2000" dirty="0"/>
              <a:t>3-4 years old's will switch to a </a:t>
            </a:r>
            <a:r>
              <a:rPr lang="en-US" sz="2000" b="1" dirty="0"/>
              <a:t>STATIC TRIPOD GRASP or</a:t>
            </a:r>
            <a:r>
              <a:rPr lang="en-US" sz="2000" dirty="0"/>
              <a:t> </a:t>
            </a:r>
            <a:r>
              <a:rPr lang="en-US" sz="2000" b="1" dirty="0"/>
              <a:t>QUADRUPOD GRASP</a:t>
            </a:r>
            <a:r>
              <a:rPr lang="en-US" sz="2000" dirty="0"/>
              <a:t>. They hold the writing utensils crudely and use the whole pads of their fingers on the writing utensil. Movements originate from arm and shoulder as a whole unit. </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89741" y="1721031"/>
            <a:ext cx="3912157" cy="3028777"/>
          </a:xfrm>
          <a:prstGeom prst="rect">
            <a:avLst/>
          </a:prstGeom>
          <a:noFill/>
          <a:ln>
            <a:noFill/>
          </a:ln>
        </p:spPr>
      </p:pic>
    </p:spTree>
    <p:extLst>
      <p:ext uri="{BB962C8B-B14F-4D97-AF65-F5344CB8AC3E}">
        <p14:creationId xmlns:p14="http://schemas.microsoft.com/office/powerpoint/2010/main" val="1287985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2" y="835358"/>
            <a:ext cx="4936393" cy="5479324"/>
          </a:xfrm>
        </p:spPr>
        <p:txBody>
          <a:bodyPr>
            <a:noAutofit/>
          </a:bodyPr>
          <a:lstStyle/>
          <a:p>
            <a:pPr marL="137160" indent="0">
              <a:buNone/>
            </a:pPr>
            <a:endParaRPr lang="en-US" sz="2000" dirty="0"/>
          </a:p>
          <a:p>
            <a:pPr marL="137160" indent="0">
              <a:buNone/>
            </a:pPr>
            <a:r>
              <a:rPr lang="en-US" sz="2000" dirty="0"/>
              <a:t>4 to 6 years old's will use the most mature grasp, the </a:t>
            </a:r>
            <a:r>
              <a:rPr lang="en-US" sz="2000" b="1" dirty="0"/>
              <a:t>DYNAMIC TRIPOD /QUADRUPED GRASP,</a:t>
            </a:r>
            <a:r>
              <a:rPr lang="en-US" sz="2000" dirty="0"/>
              <a:t> when they use the tips of their fingers on the writing utensil and also hold the crayon/pencil more at an angle than vertical.  Their wrist movements are also dynamic, which means they move back in forth without any full arm movement. As the fingers begin to move independently, the ring and little fingers gently curl into the palm, the web space opens and becomes more circular, the writing tool is held closer to the tip and movement of the writing tool comes from the fingertips.   </a:t>
            </a:r>
          </a:p>
          <a:p>
            <a:endParaRPr lang="en-US" sz="20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955617" y="2085053"/>
            <a:ext cx="4067032" cy="2687895"/>
          </a:xfrm>
          <a:prstGeom prst="rect">
            <a:avLst/>
          </a:prstGeom>
          <a:noFill/>
          <a:ln>
            <a:noFill/>
          </a:ln>
        </p:spPr>
      </p:pic>
    </p:spTree>
    <p:extLst>
      <p:ext uri="{BB962C8B-B14F-4D97-AF65-F5344CB8AC3E}">
        <p14:creationId xmlns:p14="http://schemas.microsoft.com/office/powerpoint/2010/main" val="3223043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799C1-DEA9-8402-62E4-29110473227A}"/>
              </a:ext>
            </a:extLst>
          </p:cNvPr>
          <p:cNvSpPr>
            <a:spLocks noGrp="1"/>
          </p:cNvSpPr>
          <p:nvPr>
            <p:ph type="title"/>
          </p:nvPr>
        </p:nvSpPr>
        <p:spPr>
          <a:xfrm>
            <a:off x="457200" y="274638"/>
            <a:ext cx="8229600" cy="1366272"/>
          </a:xfrm>
        </p:spPr>
        <p:txBody>
          <a:bodyPr>
            <a:normAutofit fontScale="90000"/>
          </a:bodyPr>
          <a:lstStyle/>
          <a:p>
            <a:r>
              <a:rPr lang="en-US" dirty="0">
                <a:solidFill>
                  <a:srgbClr val="0070C0"/>
                </a:solidFill>
              </a:rPr>
              <a:t>WHAT GRASPS ARE ULTIMATELY CONSIDERED FUNCTIONAL</a:t>
            </a:r>
          </a:p>
        </p:txBody>
      </p:sp>
      <p:sp>
        <p:nvSpPr>
          <p:cNvPr id="3" name="Content Placeholder 2">
            <a:extLst>
              <a:ext uri="{FF2B5EF4-FFF2-40B4-BE49-F238E27FC236}">
                <a16:creationId xmlns:a16="http://schemas.microsoft.com/office/drawing/2014/main" id="{D3482DBD-4D57-149D-F6E9-F45B1D389921}"/>
              </a:ext>
            </a:extLst>
          </p:cNvPr>
          <p:cNvSpPr>
            <a:spLocks noGrp="1"/>
          </p:cNvSpPr>
          <p:nvPr>
            <p:ph idx="1"/>
          </p:nvPr>
        </p:nvSpPr>
        <p:spPr>
          <a:xfrm>
            <a:off x="457200" y="2052084"/>
            <a:ext cx="8229600" cy="4074079"/>
          </a:xfrm>
        </p:spPr>
        <p:txBody>
          <a:bodyPr>
            <a:normAutofit/>
          </a:bodyPr>
          <a:lstStyle/>
          <a:p>
            <a:r>
              <a:rPr lang="en-US" sz="2000" dirty="0"/>
              <a:t>Researchers have found that there are actually </a:t>
            </a:r>
            <a:r>
              <a:rPr lang="en-US" sz="2000" b="1" dirty="0"/>
              <a:t>5 different functional grasp patterns. </a:t>
            </a:r>
            <a:r>
              <a:rPr lang="en-US" sz="2000" dirty="0"/>
              <a:t>Children in higher elementary grades who use these grasp patterns are able to write with fluidity and speed, without fatigue and discomfort.  </a:t>
            </a:r>
          </a:p>
          <a:p>
            <a:endParaRPr lang="en-US" sz="1800" dirty="0"/>
          </a:p>
          <a:p>
            <a:endParaRPr lang="en-US" sz="1800" dirty="0"/>
          </a:p>
          <a:p>
            <a:endParaRPr lang="en-US" sz="1800" dirty="0"/>
          </a:p>
          <a:p>
            <a:endParaRPr lang="en-US" sz="1800" dirty="0"/>
          </a:p>
        </p:txBody>
      </p:sp>
      <p:pic>
        <p:nvPicPr>
          <p:cNvPr id="4" name="Picture 3">
            <a:extLst>
              <a:ext uri="{FF2B5EF4-FFF2-40B4-BE49-F238E27FC236}">
                <a16:creationId xmlns:a16="http://schemas.microsoft.com/office/drawing/2014/main" id="{4226E0FC-F19A-EE5A-C3C4-CD224AF5F8F6}"/>
              </a:ext>
            </a:extLst>
          </p:cNvPr>
          <p:cNvPicPr>
            <a:picLocks noChangeAspect="1"/>
          </p:cNvPicPr>
          <p:nvPr/>
        </p:nvPicPr>
        <p:blipFill>
          <a:blip r:embed="rId2"/>
          <a:stretch>
            <a:fillRect/>
          </a:stretch>
        </p:blipFill>
        <p:spPr>
          <a:xfrm>
            <a:off x="764088" y="3770335"/>
            <a:ext cx="7540668" cy="2355828"/>
          </a:xfrm>
          <a:prstGeom prst="rect">
            <a:avLst/>
          </a:prstGeom>
        </p:spPr>
      </p:pic>
    </p:spTree>
    <p:extLst>
      <p:ext uri="{BB962C8B-B14F-4D97-AF65-F5344CB8AC3E}">
        <p14:creationId xmlns:p14="http://schemas.microsoft.com/office/powerpoint/2010/main" val="1890126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671</TotalTime>
  <Words>1535</Words>
  <Application>Microsoft Office PowerPoint</Application>
  <PresentationFormat>On-screen Show (4:3)</PresentationFormat>
  <Paragraphs>112</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Mangal</vt:lpstr>
      <vt:lpstr>Office Theme</vt:lpstr>
      <vt:lpstr>PowerPoint Presentation</vt:lpstr>
      <vt:lpstr>SENSORY MOTOR DEVELOPMENT </vt:lpstr>
      <vt:lpstr>PowerPoint Presentation</vt:lpstr>
      <vt:lpstr>PRECURSORS TO EFFICIENT FINE MOTOR CONTROL </vt:lpstr>
      <vt:lpstr>ACTIVITIES TO DEVELOP POSTURAL CONTROL IN THE CLASSROOM</vt:lpstr>
      <vt:lpstr>GRASP PATTERNS Children will start showing a hand preference by 3 to 4 years old yet may still switch hands. Dominance is typically established between 4 to 6 years old.     </vt:lpstr>
      <vt:lpstr>PowerPoint Presentation</vt:lpstr>
      <vt:lpstr>PowerPoint Presentation</vt:lpstr>
      <vt:lpstr>WHAT GRASPS ARE ULTIMATELY CONSIDERED FUNCTIONAL</vt:lpstr>
      <vt:lpstr>PowerPoint Presentation</vt:lpstr>
      <vt:lpstr>    Technology and Fine Motor Skills: </vt:lpstr>
      <vt:lpstr> </vt:lpstr>
      <vt:lpstr> </vt:lpstr>
      <vt:lpstr>DEVELOPMENT OF SCISSOR SKILLS</vt:lpstr>
      <vt:lpstr>PowerPoint Presentation</vt:lpstr>
      <vt:lpstr>HANDWRITING</vt:lpstr>
      <vt:lpstr>SUGGESTIONS FOR HANDWRITING</vt:lpstr>
      <vt:lpstr>STATIONS IN THE CLASSROOM</vt:lpstr>
      <vt:lpstr>PowerPoint Presentation</vt:lpstr>
      <vt:lpstr>RESOURCEFUL WEBSITES</vt:lpstr>
    </vt:vector>
  </TitlesOfParts>
  <Company>Foundations Occupational Therapy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Spinoso</dc:creator>
  <cp:lastModifiedBy>Linda-Anne Carlucci</cp:lastModifiedBy>
  <cp:revision>33</cp:revision>
  <cp:lastPrinted>2023-01-25T00:44:55Z</cp:lastPrinted>
  <dcterms:created xsi:type="dcterms:W3CDTF">2019-02-26T21:14:57Z</dcterms:created>
  <dcterms:modified xsi:type="dcterms:W3CDTF">2023-01-27T11:51:50Z</dcterms:modified>
</cp:coreProperties>
</file>